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79" r:id="rId2"/>
    <p:sldId id="256" r:id="rId3"/>
    <p:sldId id="257" r:id="rId4"/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8" r:id="rId20"/>
  </p:sldIdLst>
  <p:sldSz cx="18078450" cy="8763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33 strona Logowanie... - Pracownik" id="{52FA5596-F71B-436F-9886-87B4F1B2CEA0}">
          <p14:sldIdLst>
            <p14:sldId id="279"/>
            <p14:sldId id="256"/>
            <p14:sldId id="257"/>
            <p14:sldId id="258"/>
            <p14:sldId id="261"/>
          </p14:sldIdLst>
        </p14:section>
        <p14:section name="34 strona Wprowadzanie... - Pracownik" id="{A3384E7A-5B19-4B44-BE39-2A144F1CE98A}">
          <p14:sldIdLst>
            <p14:sldId id="260"/>
            <p14:sldId id="262"/>
            <p14:sldId id="263"/>
          </p14:sldIdLst>
        </p14:section>
        <p14:section name="35 strona Klasyfikacja... - Pracownik" id="{66FEA982-1BEA-4E28-B70C-CD7A8E1BC061}">
          <p14:sldIdLst>
            <p14:sldId id="264"/>
            <p14:sldId id="265"/>
            <p14:sldId id="266"/>
          </p14:sldIdLst>
        </p14:section>
        <p14:section name="36 strona Akceptacja... - Pracownik" id="{6DD3C849-9102-44E6-9354-D821122FBD9F}">
          <p14:sldIdLst>
            <p14:sldId id="267"/>
            <p14:sldId id="268"/>
          </p14:sldIdLst>
        </p14:section>
        <p14:section name="36 strona Akceptacja... - Koordynator" id="{1C147A70-EE9E-4AA9-8FD1-E3AB2320D814}">
          <p14:sldIdLst>
            <p14:sldId id="269"/>
            <p14:sldId id="270"/>
            <p14:sldId id="271"/>
            <p14:sldId id="272"/>
            <p14:sldId id="273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B55F"/>
    <a:srgbClr val="F2F2F2"/>
    <a:srgbClr val="F7ECCE"/>
    <a:srgbClr val="F3C35B"/>
    <a:srgbClr val="D3E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4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8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4953A-F19E-45F3-96E1-6531E9A7F990}" type="datetimeFigureOut">
              <a:rPr lang="pl-PL" smtClean="0"/>
              <a:t>11.02.2026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46063" y="1143000"/>
            <a:ext cx="6365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470EB-58BD-4DDF-90CF-EFD2FDC0D5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0790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8390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1pPr>
    <a:lvl2pPr marL="644195" algn="l" defTabSz="1288390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2pPr>
    <a:lvl3pPr marL="1288390" algn="l" defTabSz="1288390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3pPr>
    <a:lvl4pPr marL="1932584" algn="l" defTabSz="1288390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4pPr>
    <a:lvl5pPr marL="2576779" algn="l" defTabSz="1288390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5pPr>
    <a:lvl6pPr marL="3220974" algn="l" defTabSz="1288390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6pPr>
    <a:lvl7pPr marL="3865169" algn="l" defTabSz="1288390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7pPr>
    <a:lvl8pPr marL="4509364" algn="l" defTabSz="1288390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8pPr>
    <a:lvl9pPr marL="5153558" algn="l" defTabSz="1288390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3A7D5-5DE9-FFA9-49F8-94A97F0D7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68A4F49-8659-D19E-FFD7-F36412FFD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143000"/>
            <a:ext cx="6365875" cy="3086100"/>
          </a:xfr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CF0E900-86CF-55F8-9262-1603BE4DD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Dodatkowo koordynator i pracownik informowani są automatycznie przez System RDR o wysłaniu zgłoszenia, akceptacji bądź odrzuceniu za pomocą e-mail.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3E9C7F1-DBC9-1410-6F72-7C7D9FD69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469B8-F96F-4D1F-9778-E7D12859B084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7287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E1C139F0-F248-9F48-BF9C-2309F68A144A}"/>
              </a:ext>
            </a:extLst>
          </p:cNvPr>
          <p:cNvSpPr/>
          <p:nvPr/>
        </p:nvSpPr>
        <p:spPr>
          <a:xfrm>
            <a:off x="0" y="0"/>
            <a:ext cx="197733" cy="876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300" dirty="0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1016204C-6CF0-65D4-EFF5-DAE0AA2949AF}"/>
              </a:ext>
            </a:extLst>
          </p:cNvPr>
          <p:cNvSpPr/>
          <p:nvPr/>
        </p:nvSpPr>
        <p:spPr>
          <a:xfrm>
            <a:off x="160024" y="0"/>
            <a:ext cx="95305" cy="876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300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192C07A-FFC8-B5D8-C896-28284B8C1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499988" y="8098044"/>
            <a:ext cx="4067651" cy="466549"/>
          </a:xfrm>
          <a:prstGeom prst="rect">
            <a:avLst/>
          </a:prstGeom>
        </p:spPr>
        <p:txBody>
          <a:bodyPr/>
          <a:lstStyle/>
          <a:p>
            <a:fld id="{B3B69D36-4B30-43EE-ADFF-1A3107546199}" type="slidenum">
              <a:rPr lang="pl-PL" smtClean="0"/>
              <a:t>‹#›</a:t>
            </a:fld>
            <a:endParaRPr lang="pl-PL"/>
          </a:p>
        </p:txBody>
      </p:sp>
      <p:pic>
        <p:nvPicPr>
          <p:cNvPr id="3" name="Picture 2" descr="Obraz zawierający zrzut ekranu, Grafika, projekt graficzny, kreskówka&#10;&#10;Opis wygenerowany automatycznie">
            <a:extLst>
              <a:ext uri="{FF2B5EF4-FFF2-40B4-BE49-F238E27FC236}">
                <a16:creationId xmlns:a16="http://schemas.microsoft.com/office/drawing/2014/main" id="{B7013BD1-B200-D4E9-2640-9B2EA90E37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58"/>
          <a:stretch>
            <a:fillRect/>
          </a:stretch>
        </p:blipFill>
        <p:spPr bwMode="auto">
          <a:xfrm>
            <a:off x="15942655" y="340784"/>
            <a:ext cx="771874" cy="97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DBDA6E6-E6B6-2525-F4FB-92C3C2200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64577" y="260862"/>
            <a:ext cx="674030" cy="105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743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813084-6EE0-FCB7-FE11-DAA98FA88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C02024-28C3-702F-6C0E-7D1C5C93E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EA75D41-A20B-D7C4-111F-888CA151D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A655E1-4B7A-42AB-8402-39CB18781868}" type="datetimeFigureOut">
              <a:rPr lang="pl-PL" smtClean="0"/>
              <a:t>11.02.2026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DEE7C33-3BF7-09BB-0480-294A5083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F1FF5BD-4A9D-170F-69C8-15619865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9D36-4B30-43EE-ADFF-1A31075461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1818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D119E7-26C4-61F6-2D0D-6A82DB601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9589" y="1505153"/>
            <a:ext cx="10459242" cy="3050822"/>
          </a:xfrm>
        </p:spPr>
        <p:txBody>
          <a:bodyPr anchor="b"/>
          <a:lstStyle>
            <a:lvl1pPr algn="ctr">
              <a:defRPr sz="7667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745572D-0E0E-7D12-68B5-A08E62A28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7604" y="4938272"/>
            <a:ext cx="10459242" cy="2115696"/>
          </a:xfrm>
        </p:spPr>
        <p:txBody>
          <a:bodyPr/>
          <a:lstStyle>
            <a:lvl1pPr marL="0" indent="0" algn="ctr">
              <a:buNone/>
              <a:defRPr sz="3067"/>
            </a:lvl1pPr>
            <a:lvl2pPr marL="584210" indent="0" algn="ctr">
              <a:buNone/>
              <a:defRPr sz="2556"/>
            </a:lvl2pPr>
            <a:lvl3pPr marL="1168420" indent="0" algn="ctr">
              <a:buNone/>
              <a:defRPr sz="2300"/>
            </a:lvl3pPr>
            <a:lvl4pPr marL="1752630" indent="0" algn="ctr">
              <a:buNone/>
              <a:defRPr sz="2044"/>
            </a:lvl4pPr>
            <a:lvl5pPr marL="2336841" indent="0" algn="ctr">
              <a:buNone/>
              <a:defRPr sz="2044"/>
            </a:lvl5pPr>
            <a:lvl6pPr marL="2921051" indent="0" algn="ctr">
              <a:buNone/>
              <a:defRPr sz="2044"/>
            </a:lvl6pPr>
            <a:lvl7pPr marL="3505261" indent="0" algn="ctr">
              <a:buNone/>
              <a:defRPr sz="2044"/>
            </a:lvl7pPr>
            <a:lvl8pPr marL="4089471" indent="0" algn="ctr">
              <a:buNone/>
              <a:defRPr sz="2044"/>
            </a:lvl8pPr>
            <a:lvl9pPr marL="4673681" indent="0" algn="ctr">
              <a:buNone/>
              <a:defRPr sz="2044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132AEAA-A11C-80FE-C4A5-F50BC9DBB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55E1-4B7A-42AB-8402-39CB18781868}" type="datetimeFigureOut">
              <a:rPr lang="pl-PL" smtClean="0"/>
              <a:t>11.02.2026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54DE340-0C7E-5787-BB25-644BBDA7A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B86D22-1D84-AE73-6F53-29D62D832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9D36-4B30-43EE-ADFF-1A31075461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967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657" y="466549"/>
            <a:ext cx="16324900" cy="16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657" y="2332743"/>
            <a:ext cx="16324900" cy="5560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116FB6F3-BA95-0E91-E424-E974D429F52C}"/>
              </a:ext>
            </a:extLst>
          </p:cNvPr>
          <p:cNvSpPr/>
          <p:nvPr/>
        </p:nvSpPr>
        <p:spPr>
          <a:xfrm>
            <a:off x="0" y="0"/>
            <a:ext cx="197733" cy="876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300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7AF5DFF1-8E55-2FB9-3905-F06DB8D35FAB}"/>
              </a:ext>
            </a:extLst>
          </p:cNvPr>
          <p:cNvSpPr/>
          <p:nvPr/>
        </p:nvSpPr>
        <p:spPr>
          <a:xfrm>
            <a:off x="160024" y="0"/>
            <a:ext cx="95305" cy="876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30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437C3AF-0226-26D2-2E2B-19767DFB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499988" y="8098044"/>
            <a:ext cx="4067651" cy="466549"/>
          </a:xfrm>
          <a:prstGeom prst="rect">
            <a:avLst/>
          </a:prstGeom>
        </p:spPr>
        <p:txBody>
          <a:bodyPr/>
          <a:lstStyle>
            <a:lvl1pPr algn="r">
              <a:defRPr sz="1278">
                <a:solidFill>
                  <a:schemeClr val="bg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B3B69D36-4B30-43EE-ADFF-1A31075461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468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16" r:id="rId2"/>
    <p:sldLayoutId id="2147483717" r:id="rId3"/>
  </p:sldLayoutIdLst>
  <p:txStyles>
    <p:titleStyle>
      <a:lvl1pPr algn="l" defTabSz="1168420" rtl="0" eaLnBrk="1" latinLnBrk="0" hangingPunct="1">
        <a:lnSpc>
          <a:spcPct val="90000"/>
        </a:lnSpc>
        <a:spcBef>
          <a:spcPct val="0"/>
        </a:spcBef>
        <a:buNone/>
        <a:defRPr sz="5622" b="1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1168420" rtl="0" eaLnBrk="1" latinLnBrk="0" hangingPunct="1">
        <a:lnSpc>
          <a:spcPct val="90000"/>
        </a:lnSpc>
        <a:spcBef>
          <a:spcPts val="1278"/>
        </a:spcBef>
        <a:buFont typeface="Arial" panose="020B0604020202020204" pitchFamily="34" charset="0"/>
        <a:buNone/>
        <a:defRPr sz="3578" b="0" i="0" kern="1200">
          <a:solidFill>
            <a:srgbClr val="144975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584210" indent="0" algn="l" defTabSz="1168420" rtl="0" eaLnBrk="1" latinLnBrk="0" hangingPunct="1">
        <a:lnSpc>
          <a:spcPct val="90000"/>
        </a:lnSpc>
        <a:spcBef>
          <a:spcPts val="639"/>
        </a:spcBef>
        <a:buFont typeface="Arial" panose="020B0604020202020204" pitchFamily="34" charset="0"/>
        <a:buNone/>
        <a:defRPr sz="3067" b="0" i="0" kern="1200">
          <a:solidFill>
            <a:srgbClr val="144975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68420" indent="0" algn="l" defTabSz="1168420" rtl="0" eaLnBrk="1" latinLnBrk="0" hangingPunct="1">
        <a:lnSpc>
          <a:spcPct val="90000"/>
        </a:lnSpc>
        <a:spcBef>
          <a:spcPts val="639"/>
        </a:spcBef>
        <a:buFont typeface="Arial" panose="020B0604020202020204" pitchFamily="34" charset="0"/>
        <a:buNone/>
        <a:defRPr sz="2556" b="0" i="0" kern="1200">
          <a:solidFill>
            <a:srgbClr val="144975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752630" indent="0" algn="l" defTabSz="1168420" rtl="0" eaLnBrk="1" latinLnBrk="0" hangingPunct="1">
        <a:lnSpc>
          <a:spcPct val="90000"/>
        </a:lnSpc>
        <a:spcBef>
          <a:spcPts val="639"/>
        </a:spcBef>
        <a:buFont typeface="Arial" panose="020B0604020202020204" pitchFamily="34" charset="0"/>
        <a:buNone/>
        <a:defRPr sz="2300" b="0" i="0" kern="1200">
          <a:solidFill>
            <a:srgbClr val="144975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336841" indent="0" algn="l" defTabSz="1168420" rtl="0" eaLnBrk="1" latinLnBrk="0" hangingPunct="1">
        <a:lnSpc>
          <a:spcPct val="90000"/>
        </a:lnSpc>
        <a:spcBef>
          <a:spcPts val="639"/>
        </a:spcBef>
        <a:buFont typeface="Arial" panose="020B0604020202020204" pitchFamily="34" charset="0"/>
        <a:buNone/>
        <a:defRPr sz="2300" b="0" i="0" kern="1200">
          <a:solidFill>
            <a:srgbClr val="144975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3213156" indent="-292105" algn="l" defTabSz="1168420" rtl="0" eaLnBrk="1" latinLnBrk="0" hangingPunct="1">
        <a:lnSpc>
          <a:spcPct val="90000"/>
        </a:lnSpc>
        <a:spcBef>
          <a:spcPts val="639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797366" indent="-292105" algn="l" defTabSz="1168420" rtl="0" eaLnBrk="1" latinLnBrk="0" hangingPunct="1">
        <a:lnSpc>
          <a:spcPct val="90000"/>
        </a:lnSpc>
        <a:spcBef>
          <a:spcPts val="639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381576" indent="-292105" algn="l" defTabSz="1168420" rtl="0" eaLnBrk="1" latinLnBrk="0" hangingPunct="1">
        <a:lnSpc>
          <a:spcPct val="90000"/>
        </a:lnSpc>
        <a:spcBef>
          <a:spcPts val="639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965786" indent="-292105" algn="l" defTabSz="1168420" rtl="0" eaLnBrk="1" latinLnBrk="0" hangingPunct="1">
        <a:lnSpc>
          <a:spcPct val="90000"/>
        </a:lnSpc>
        <a:spcBef>
          <a:spcPts val="639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6842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4210" algn="l" defTabSz="116842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68420" algn="l" defTabSz="116842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2630" algn="l" defTabSz="116842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6841" algn="l" defTabSz="116842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21051" algn="l" defTabSz="116842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05261" algn="l" defTabSz="116842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89471" algn="l" defTabSz="116842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73681" algn="l" defTabSz="116842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92CFE9-5D75-06E3-3CA4-78F322810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893" y="2794957"/>
            <a:ext cx="15592663" cy="2260121"/>
          </a:xfrm>
        </p:spPr>
        <p:txBody>
          <a:bodyPr>
            <a:normAutofit/>
          </a:bodyPr>
          <a:lstStyle/>
          <a:p>
            <a:pPr algn="ctr"/>
            <a:r>
              <a:rPr lang="pl-PL" baseline="-25000" dirty="0"/>
              <a:t>System RDR</a:t>
            </a:r>
            <a:br>
              <a:rPr lang="pl-PL" baseline="-25000" dirty="0"/>
            </a:br>
            <a:r>
              <a:rPr lang="pl-PL" baseline="-25000" dirty="0"/>
              <a:t>Moduł </a:t>
            </a:r>
            <a:r>
              <a:rPr lang="pl-PL" baseline="-25000" dirty="0" err="1"/>
              <a:t>ARozPro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C03963-ECA9-2052-7852-AAB89113D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94" y="5055079"/>
            <a:ext cx="15592663" cy="2837707"/>
          </a:xfrm>
        </p:spPr>
        <p:txBody>
          <a:bodyPr/>
          <a:lstStyle/>
          <a:p>
            <a:pPr marL="0" indent="0" algn="ctr">
              <a:buNone/>
            </a:pPr>
            <a:r>
              <a:rPr lang="pl-PL" baseline="-25000" dirty="0"/>
              <a:t>Opracowano</a:t>
            </a:r>
            <a:br>
              <a:rPr lang="pl-PL" baseline="-25000" dirty="0"/>
            </a:br>
            <a:r>
              <a:rPr lang="pl-PL" baseline="-25000" dirty="0"/>
              <a:t>w</a:t>
            </a:r>
            <a:br>
              <a:rPr lang="pl-PL" baseline="-25000" dirty="0"/>
            </a:br>
            <a:r>
              <a:rPr lang="pl-PL" baseline="-25000" dirty="0"/>
              <a:t>Zakładzie Rachunkowości Gospodarstw Rolnych</a:t>
            </a:r>
          </a:p>
          <a:p>
            <a:pPr marL="0" indent="0" algn="ctr">
              <a:buNone/>
            </a:pPr>
            <a:r>
              <a:rPr lang="pl-PL" baseline="-25000" dirty="0" err="1"/>
              <a:t>IERiGŻ</a:t>
            </a:r>
            <a:r>
              <a:rPr lang="pl-PL" baseline="-25000" dirty="0"/>
              <a:t>-PIB, 2025</a:t>
            </a:r>
            <a:br>
              <a:rPr lang="pl-PL" baseline="-25000" dirty="0"/>
            </a:br>
            <a:endParaRPr lang="pl-PL" dirty="0"/>
          </a:p>
        </p:txBody>
      </p:sp>
      <p:pic>
        <p:nvPicPr>
          <p:cNvPr id="5" name="Obraz 4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3D045149-E971-0877-4885-109F971129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0225" y="879044"/>
            <a:ext cx="2387600" cy="1512147"/>
          </a:xfrm>
          <a:prstGeom prst="rect">
            <a:avLst/>
          </a:prstGeom>
        </p:spPr>
      </p:pic>
      <p:pic>
        <p:nvPicPr>
          <p:cNvPr id="6" name="Obraz 5" descr="Obraz zawierający tekst, zrzut ekranu, Czcionka, Grafika&#10;&#10;Zawartość wygenerowana przez AI może być niepoprawna.">
            <a:extLst>
              <a:ext uri="{FF2B5EF4-FFF2-40B4-BE49-F238E27FC236}">
                <a16:creationId xmlns:a16="http://schemas.microsoft.com/office/drawing/2014/main" id="{BA1C6F01-7D66-6676-F664-DA4817A993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7656" y="1168772"/>
            <a:ext cx="4681738" cy="93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19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zrzut ekranu, wyświetlacz, oprogramowanie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EB5DD3D-58F8-6900-C1F3-4A9985BD4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694" y="-1"/>
            <a:ext cx="18098143" cy="875347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B4FA98F-DA29-51E2-E2EB-157376EA4700}"/>
              </a:ext>
            </a:extLst>
          </p:cNvPr>
          <p:cNvSpPr txBox="1"/>
          <p:nvPr/>
        </p:nvSpPr>
        <p:spPr>
          <a:xfrm>
            <a:off x="8074366" y="3864318"/>
            <a:ext cx="1272027" cy="307777"/>
          </a:xfrm>
          <a:prstGeom prst="roundRect">
            <a:avLst>
              <a:gd name="adj" fmla="val 0"/>
            </a:avLst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login</a:t>
            </a:r>
            <a:endParaRPr lang="pl-PL" sz="5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5A2F047-35EE-D187-0217-CD16D9379D2D}"/>
              </a:ext>
            </a:extLst>
          </p:cNvPr>
          <p:cNvSpPr txBox="1"/>
          <p:nvPr/>
        </p:nvSpPr>
        <p:spPr>
          <a:xfrm>
            <a:off x="8074366" y="4448715"/>
            <a:ext cx="1272027" cy="307777"/>
          </a:xfrm>
          <a:prstGeom prst="roundRect">
            <a:avLst>
              <a:gd name="adj" fmla="val 0"/>
            </a:avLst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haslo</a:t>
            </a:r>
            <a:endParaRPr lang="pl-PL" sz="5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BFDB027-65FF-24F8-E54B-8D78CA68B9AA}"/>
              </a:ext>
            </a:extLst>
          </p:cNvPr>
          <p:cNvSpPr txBox="1"/>
          <p:nvPr/>
        </p:nvSpPr>
        <p:spPr>
          <a:xfrm>
            <a:off x="2197267" y="683911"/>
            <a:ext cx="15544800" cy="2508828"/>
          </a:xfrm>
          <a:prstGeom prst="rect">
            <a:avLst/>
          </a:prstGeom>
          <a:solidFill>
            <a:srgbClr val="F2F2F2">
              <a:alpha val="80000"/>
            </a:srgbClr>
          </a:solidFill>
          <a:ln w="9525">
            <a:noFill/>
          </a:ln>
        </p:spPr>
        <p:txBody>
          <a:bodyPr wrap="square" rtlCol="0" anchor="ctr" anchorCtr="1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Logowanie do Systemu RDR oraz wybór roku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System RDR jest dostępny tylko i wyłącznie poprzez Internet. W celu połączenia się z nim konieczne jest 	użycie zaktualizowanej przeglądarki internetowej </a:t>
            </a:r>
            <a:r>
              <a:rPr lang="de-DE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(Google 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Chrome, </a:t>
            </a:r>
            <a:r>
              <a:rPr lang="de-DE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Mozilla Firefox).</a:t>
            </a:r>
            <a:endParaRPr lang="pl-PL" sz="3578" baseline="-25000" dirty="0">
              <a:solidFill>
                <a:srgbClr val="1449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 zalogowaniu niezbędny jest wybór właściwego roku obrachunkowego.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400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5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, zrzut ekranu, System operacyjn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C10F205-56BD-2D96-EFEC-7040CDF19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479"/>
            <a:ext cx="18078450" cy="8763000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E055E69-E1F3-81A4-E7EC-00C93E7B0389}"/>
              </a:ext>
            </a:extLst>
          </p:cNvPr>
          <p:cNvSpPr txBox="1"/>
          <p:nvPr/>
        </p:nvSpPr>
        <p:spPr>
          <a:xfrm>
            <a:off x="2197267" y="683911"/>
            <a:ext cx="15544800" cy="2508828"/>
          </a:xfrm>
          <a:prstGeom prst="rect">
            <a:avLst/>
          </a:prstGeom>
          <a:solidFill>
            <a:srgbClr val="F2F2F2">
              <a:alpha val="80000"/>
            </a:srgbClr>
          </a:solidFill>
          <a:ln w="9525">
            <a:noFill/>
          </a:ln>
        </p:spPr>
        <p:txBody>
          <a:bodyPr wrap="square" rtlCol="0" anchor="ctr" anchorCtr="1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Logowanie do Systemu RDR oraz wybór roku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System RDR jest dostępny tylko i wyłącznie poprzez Internet. W celu połączenia się z nim konieczne jest 	użycie zaktualizowanej przeglądarki internetowej </a:t>
            </a:r>
            <a:r>
              <a:rPr lang="de-DE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(Google 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Chrome, </a:t>
            </a:r>
            <a:r>
              <a:rPr lang="de-DE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Mozilla Firefox).</a:t>
            </a:r>
            <a:endParaRPr lang="pl-PL" sz="3578" baseline="-25000" dirty="0">
              <a:solidFill>
                <a:srgbClr val="1449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 zalogowaniu niezbędny jest wybór właściwego roku obrachunkowego.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997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ymbol zastępczy zawartości 9" descr="Obraz zawierający tekst, zrzut ekranu, System operacyjny, oprogramowanie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0211867C-6EA5-A09F-1ECD-3F6F0DD03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78449" cy="8763000"/>
          </a:xfrm>
        </p:spPr>
      </p:pic>
      <p:sp>
        <p:nvSpPr>
          <p:cNvPr id="11" name="2022 male">
            <a:extLst>
              <a:ext uri="{FF2B5EF4-FFF2-40B4-BE49-F238E27FC236}">
                <a16:creationId xmlns:a16="http://schemas.microsoft.com/office/drawing/2014/main" id="{520C530D-DD9C-F059-2DCF-911DEF8F3D14}"/>
              </a:ext>
            </a:extLst>
          </p:cNvPr>
          <p:cNvSpPr/>
          <p:nvPr/>
        </p:nvSpPr>
        <p:spPr>
          <a:xfrm>
            <a:off x="2201986" y="120767"/>
            <a:ext cx="925416" cy="338554"/>
          </a:xfrm>
          <a:prstGeom prst="rect">
            <a:avLst/>
          </a:prstGeom>
          <a:noFill/>
        </p:spPr>
        <p:txBody>
          <a:bodyPr wrap="square" lIns="91441" tIns="45720" rIns="91441" bIns="45720">
            <a:spAutoFit/>
          </a:bodyPr>
          <a:lstStyle/>
          <a:p>
            <a:pPr algn="ctr"/>
            <a:r>
              <a:rPr lang="pl-PL" sz="1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Tahoma" panose="020B0604030504040204" pitchFamily="34" charset="0"/>
                <a:cs typeface="Times New Roman" panose="02020603050405020304" pitchFamily="18" charset="0"/>
              </a:rPr>
              <a:t>2024</a:t>
            </a:r>
            <a:endParaRPr lang="pl-PL" sz="2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3EFAAAB-5BEF-5C1D-0B3F-7740DD365250}"/>
              </a:ext>
            </a:extLst>
          </p:cNvPr>
          <p:cNvSpPr txBox="1"/>
          <p:nvPr/>
        </p:nvSpPr>
        <p:spPr>
          <a:xfrm>
            <a:off x="2197267" y="683911"/>
            <a:ext cx="15544800" cy="2508828"/>
          </a:xfrm>
          <a:prstGeom prst="rect">
            <a:avLst/>
          </a:prstGeom>
          <a:solidFill>
            <a:srgbClr val="F2F2F2">
              <a:alpha val="80000"/>
            </a:srgbClr>
          </a:solidFill>
          <a:ln w="9525">
            <a:noFill/>
          </a:ln>
        </p:spPr>
        <p:txBody>
          <a:bodyPr wrap="square" rtlCol="0" anchor="ctr" anchorCtr="1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Logowanie do Systemu RDR oraz wybór roku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System RDR jest dostępny tylko i wyłącznie poprzez Internet. W celu połączenia się z nim konieczne jest 	użycie zaktualizowanej przeglądarki internetowej </a:t>
            </a:r>
            <a:r>
              <a:rPr lang="de-DE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(Google 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Chrome, </a:t>
            </a:r>
            <a:r>
              <a:rPr lang="de-DE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Mozilla Firefox).</a:t>
            </a:r>
            <a:endParaRPr lang="pl-PL" sz="3578" baseline="-25000" dirty="0">
              <a:solidFill>
                <a:srgbClr val="1449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 zalogowaniu niezbędny jest wybór właściwego roku obrachunkowego.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000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008FC-D242-6203-9115-C6F600164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ymbol zastępczy zawartości 8" descr="Obraz zawierający tekst, zrzut ekranu, System operacyjny, oprogramowanie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6301375-D59E-9E33-F453-82430D480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78450" cy="876300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D8CEFA7-E038-D369-F277-ED5B3C9CA72F}"/>
              </a:ext>
            </a:extLst>
          </p:cNvPr>
          <p:cNvSpPr txBox="1"/>
          <p:nvPr/>
        </p:nvSpPr>
        <p:spPr>
          <a:xfrm>
            <a:off x="2183638" y="1283369"/>
            <a:ext cx="15312787" cy="2314996"/>
          </a:xfrm>
          <a:prstGeom prst="wedgeRectCallout">
            <a:avLst>
              <a:gd name="adj1" fmla="val -43946"/>
              <a:gd name="adj2" fmla="val -83950"/>
            </a:avLst>
          </a:prstGeom>
          <a:solidFill>
            <a:srgbClr val="F2F2F2">
              <a:alpha val="80000"/>
            </a:srgbClr>
          </a:solidFill>
        </p:spPr>
        <p:txBody>
          <a:bodyPr wrap="square" rtlCol="0" anchor="ctr" anchorCtr="1">
            <a:noAutofit/>
          </a:bodyPr>
          <a:lstStyle>
            <a:defPPr>
              <a:defRPr lang="en-US"/>
            </a:defPPr>
            <a:lvl1pPr>
              <a:spcBef>
                <a:spcPts val="1200"/>
              </a:spcBef>
              <a:spcAft>
                <a:spcPts val="1200"/>
              </a:spcAft>
              <a:defRPr sz="5620" b="1" baseline="-2500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pl-PL" sz="4400" dirty="0"/>
              <a:t>Dane w ankiecie </a:t>
            </a:r>
            <a:r>
              <a:rPr lang="pl-PL" sz="4400" dirty="0" err="1"/>
              <a:t>ARozPro</a:t>
            </a:r>
            <a:r>
              <a:rPr lang="pl-PL" sz="4400" dirty="0"/>
              <a:t> dotyczą roku obrachunkowego poprzedzającego badanie, tzn. jeżeli do badań będą przekazywane dane za rok obrachunkowy 2025 wówczas </a:t>
            </a:r>
            <a:r>
              <a:rPr lang="pl-PL" sz="4400" dirty="0" err="1"/>
              <a:t>ARozPro</a:t>
            </a:r>
            <a:r>
              <a:rPr lang="pl-PL" sz="4400" dirty="0"/>
              <a:t> przygotowuje się na podstawie danych z roku obrachunkowego 2024.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1810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, zrzut ekranu, oprogramowanie, Strona internetow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CD6B822-39F3-3903-8B91-0B237C881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78450" cy="8763000"/>
          </a:xfr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DE83F51-90C3-7575-AB50-CD560CB7C603}"/>
              </a:ext>
            </a:extLst>
          </p:cNvPr>
          <p:cNvSpPr txBox="1"/>
          <p:nvPr/>
        </p:nvSpPr>
        <p:spPr>
          <a:xfrm>
            <a:off x="921707" y="6504525"/>
            <a:ext cx="16235036" cy="2141740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rtlCol="0" anchor="ctr" anchorCtr="1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Wprowadzanie danych w module </a:t>
            </a:r>
            <a:r>
              <a:rPr lang="pl-PL" sz="5620" b="1" baseline="-25000" dirty="0" err="1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ARozPro</a:t>
            </a:r>
            <a:endParaRPr lang="pl-PL" sz="5620" b="1" baseline="-25000" dirty="0">
              <a:solidFill>
                <a:srgbClr val="1449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Wprowadzanie danych z Ankiety odbywa się na trzech ekranach - każda część Ankiety na oddzielnym ekranie.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Wprowadzane dane zapisywane są automatycznie po wyjściu z komórki.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723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, zrzut ekranu, oprogramowanie, System operacyjn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D35D4925-1A5F-0875-FF4D-E4A1EDB18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78449" cy="8763000"/>
          </a:xfr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90573281-B9CA-3CB5-F6FE-99A8A710C3F5}"/>
              </a:ext>
            </a:extLst>
          </p:cNvPr>
          <p:cNvSpPr txBox="1"/>
          <p:nvPr/>
        </p:nvSpPr>
        <p:spPr>
          <a:xfrm>
            <a:off x="921707" y="6504525"/>
            <a:ext cx="16235036" cy="2141740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rtlCol="0" anchor="ctr" anchorCtr="1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Wprowadzanie danych w module </a:t>
            </a:r>
            <a:r>
              <a:rPr lang="pl-PL" sz="5620" b="1" baseline="-25000" dirty="0" err="1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ARozPro</a:t>
            </a:r>
            <a:endParaRPr lang="pl-PL" sz="5620" b="1" baseline="-25000" dirty="0">
              <a:solidFill>
                <a:srgbClr val="1449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Wprowadzanie danych z Ankiety odbywa się na trzech ekranach - każda część Ankiety na oddzielnym ekranie.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Wprowadzane dane zapisywane są automatycznie po wyjściu z komórki.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8113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, zrzut ekranu, oprogramowanie, System operacyjn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940B2CC-9617-7179-9415-074D6A2C39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78450" cy="8763000"/>
          </a:xfr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7B86085-839B-1517-7C0F-EA2A6ADC936F}"/>
              </a:ext>
            </a:extLst>
          </p:cNvPr>
          <p:cNvSpPr txBox="1"/>
          <p:nvPr/>
        </p:nvSpPr>
        <p:spPr>
          <a:xfrm>
            <a:off x="921707" y="6504525"/>
            <a:ext cx="16235036" cy="2141740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rtlCol="0" anchor="ctr" anchorCtr="1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Wprowadzanie danych w module </a:t>
            </a:r>
            <a:r>
              <a:rPr lang="pl-PL" sz="5620" b="1" baseline="-25000" dirty="0" err="1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ARozPro</a:t>
            </a:r>
            <a:endParaRPr lang="pl-PL" sz="5620" b="1" baseline="-25000" dirty="0">
              <a:solidFill>
                <a:srgbClr val="1449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Wprowadzanie danych z Ankiety odbywa się na trzech ekranach - każda część Ankiety na oddzielnym ekranie.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Wprowadzane dane zapisywane są automatycznie po wyjściu z komórki.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888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, zrzut ekranu, oprogramowanie, wyświetlacz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0BEFF38-2BED-5ADA-A887-553141F6888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78450" cy="8763000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EE73982-2FF6-007C-2259-84BBCF518A2B}"/>
              </a:ext>
            </a:extLst>
          </p:cNvPr>
          <p:cNvSpPr txBox="1"/>
          <p:nvPr/>
        </p:nvSpPr>
        <p:spPr>
          <a:xfrm>
            <a:off x="3781322" y="2142648"/>
            <a:ext cx="5615896" cy="461665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Klasyfikacja zaznaczonych ankiet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8A459AC-11E1-6DBC-5AEA-A694A66211BD}"/>
              </a:ext>
            </a:extLst>
          </p:cNvPr>
          <p:cNvSpPr txBox="1"/>
          <p:nvPr/>
        </p:nvSpPr>
        <p:spPr>
          <a:xfrm>
            <a:off x="1573993" y="5694947"/>
            <a:ext cx="16235036" cy="2101517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tIns="0" rtlCol="0" anchor="ctr" anchorCtr="1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Klasyfikacja gospodarstw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 wprowadzeniu danych można obliczyć klasyfikację gospodarstw/a.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Istotne, z punktu widzenia doboru gospodarstw, informacje znajdują się w kolumnach PW_ES6 oraz PW_TF8.</a:t>
            </a:r>
            <a:endParaRPr lang="pl-PL" dirty="0"/>
          </a:p>
        </p:txBody>
      </p:sp>
      <p:sp>
        <p:nvSpPr>
          <p:cNvPr id="3" name="Prostokąt 2" hidden="1">
            <a:extLst>
              <a:ext uri="{FF2B5EF4-FFF2-40B4-BE49-F238E27FC236}">
                <a16:creationId xmlns:a16="http://schemas.microsoft.com/office/drawing/2014/main" id="{38946E10-3194-D9D4-5F27-482FE8DAEE3F}"/>
              </a:ext>
            </a:extLst>
          </p:cNvPr>
          <p:cNvSpPr/>
          <p:nvPr/>
        </p:nvSpPr>
        <p:spPr>
          <a:xfrm>
            <a:off x="5983740" y="4830637"/>
            <a:ext cx="611097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Pracownika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3DE1142-65EA-D89E-7463-CD5AFE3BE91C}"/>
              </a:ext>
            </a:extLst>
          </p:cNvPr>
          <p:cNvSpPr/>
          <p:nvPr/>
        </p:nvSpPr>
        <p:spPr>
          <a:xfrm>
            <a:off x="5983740" y="-91883"/>
            <a:ext cx="611097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Pracownika</a:t>
            </a:r>
          </a:p>
        </p:txBody>
      </p:sp>
    </p:spTree>
    <p:extLst>
      <p:ext uri="{BB962C8B-B14F-4D97-AF65-F5344CB8AC3E}">
        <p14:creationId xmlns:p14="http://schemas.microsoft.com/office/powerpoint/2010/main" val="140657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, zrzut ekranu, oprogramowanie, System operacyjn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D329289-68E1-4090-045F-68688AEA900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78450" cy="8763000"/>
          </a:xfrm>
        </p:spPr>
      </p:pic>
      <p:sp>
        <p:nvSpPr>
          <p:cNvPr id="3" name="Prostokąt 2" hidden="1">
            <a:extLst>
              <a:ext uri="{FF2B5EF4-FFF2-40B4-BE49-F238E27FC236}">
                <a16:creationId xmlns:a16="http://schemas.microsoft.com/office/drawing/2014/main" id="{B217E55A-E50E-30B6-A778-DA4E18A022AF}"/>
              </a:ext>
            </a:extLst>
          </p:cNvPr>
          <p:cNvSpPr/>
          <p:nvPr/>
        </p:nvSpPr>
        <p:spPr>
          <a:xfrm>
            <a:off x="5983740" y="4830637"/>
            <a:ext cx="611097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Pracownika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6F684DD-060E-621A-75EE-D56CEC7AF867}"/>
              </a:ext>
            </a:extLst>
          </p:cNvPr>
          <p:cNvSpPr txBox="1"/>
          <p:nvPr/>
        </p:nvSpPr>
        <p:spPr>
          <a:xfrm>
            <a:off x="1573993" y="5694947"/>
            <a:ext cx="16235036" cy="2101517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tIns="0" rtlCol="0" anchor="ctr" anchorCtr="1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Klasyfikacja gospodarstw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 wprowadzeniu danych można obliczyć klasyfikację gospodarstw/a.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Istotne, z punktu widzenia doboru gospodarstw, informacje znajdują się w kolumnach PW_ES6 oraz PW_TF8.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80DE8DF-403A-568C-6102-B80623CD92D4}"/>
              </a:ext>
            </a:extLst>
          </p:cNvPr>
          <p:cNvSpPr/>
          <p:nvPr/>
        </p:nvSpPr>
        <p:spPr>
          <a:xfrm>
            <a:off x="5983740" y="-91883"/>
            <a:ext cx="611097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Pracownika</a:t>
            </a:r>
          </a:p>
        </p:txBody>
      </p:sp>
    </p:spTree>
    <p:extLst>
      <p:ext uri="{BB962C8B-B14F-4D97-AF65-F5344CB8AC3E}">
        <p14:creationId xmlns:p14="http://schemas.microsoft.com/office/powerpoint/2010/main" val="237543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, zrzut ekranu, oprogramowanie, wyświetlacz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A97B26C5-1006-0092-A114-CD841D5517E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78450" cy="8763000"/>
          </a:xfrm>
        </p:spPr>
      </p:pic>
      <p:sp>
        <p:nvSpPr>
          <p:cNvPr id="6" name="Prostokąt 5" hidden="1">
            <a:extLst>
              <a:ext uri="{FF2B5EF4-FFF2-40B4-BE49-F238E27FC236}">
                <a16:creationId xmlns:a16="http://schemas.microsoft.com/office/drawing/2014/main" id="{74F7A309-07A6-4CF0-E7D6-E78DDDB941C7}"/>
              </a:ext>
            </a:extLst>
          </p:cNvPr>
          <p:cNvSpPr/>
          <p:nvPr/>
        </p:nvSpPr>
        <p:spPr>
          <a:xfrm>
            <a:off x="5983740" y="4830637"/>
            <a:ext cx="611097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Pracownika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0B85323-958C-7C8F-D4F9-312C02104663}"/>
              </a:ext>
            </a:extLst>
          </p:cNvPr>
          <p:cNvSpPr txBox="1"/>
          <p:nvPr/>
        </p:nvSpPr>
        <p:spPr>
          <a:xfrm>
            <a:off x="1573993" y="5694947"/>
            <a:ext cx="16235036" cy="2101517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tIns="0" rtlCol="0" anchor="ctr" anchorCtr="1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Klasyfikacja gospodarstw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 wprowadzeniu danych można obliczyć klasyfikację gospodarstw/a.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Istotne, z punktu widzenia doboru gospodarstw, informacje znajdują się w kolumnach PW_ES6 oraz PW_TF8.</a:t>
            </a:r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1071B66-1F04-6639-6124-DD1163287359}"/>
              </a:ext>
            </a:extLst>
          </p:cNvPr>
          <p:cNvSpPr/>
          <p:nvPr/>
        </p:nvSpPr>
        <p:spPr>
          <a:xfrm>
            <a:off x="5983740" y="-91883"/>
            <a:ext cx="611097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Pracownika</a:t>
            </a:r>
          </a:p>
        </p:txBody>
      </p:sp>
    </p:spTree>
    <p:extLst>
      <p:ext uri="{BB962C8B-B14F-4D97-AF65-F5344CB8AC3E}">
        <p14:creationId xmlns:p14="http://schemas.microsoft.com/office/powerpoint/2010/main" val="2140194192"/>
      </p:ext>
    </p:extLst>
  </p:cSld>
  <p:clrMapOvr>
    <a:masterClrMapping/>
  </p:clrMapOvr>
  <p:transition spd="slow" advTm="3000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, zrzut ekranu, oprogramowanie, System operacyjn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6EC78AC8-6470-8700-F3E4-8B3E71C8217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78450" cy="8763000"/>
          </a:xfr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0B78DDE4-64E3-5AAB-1759-0401D44E4D68}"/>
              </a:ext>
            </a:extLst>
          </p:cNvPr>
          <p:cNvSpPr/>
          <p:nvPr/>
        </p:nvSpPr>
        <p:spPr>
          <a:xfrm>
            <a:off x="5983740" y="-91883"/>
            <a:ext cx="611097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Pracownika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62D3188-C178-7C14-EBF2-AD5B67A76C66}"/>
              </a:ext>
            </a:extLst>
          </p:cNvPr>
          <p:cNvSpPr txBox="1"/>
          <p:nvPr/>
        </p:nvSpPr>
        <p:spPr>
          <a:xfrm>
            <a:off x="9309925" y="2401617"/>
            <a:ext cx="7289952" cy="461665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 anchor="ctr" anchorCtr="1">
            <a:spAutoFit/>
          </a:bodyPr>
          <a:lstStyle/>
          <a:p>
            <a:pPr lvl="0" defTabSz="914400"/>
            <a:r>
              <a:rPr lang="pl-PL" sz="24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Wysłanie zaznaczonych ankiet do akceptacji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CAD26DD-717F-E966-830D-0DD5DF8ABFA2}"/>
              </a:ext>
            </a:extLst>
          </p:cNvPr>
          <p:cNvSpPr txBox="1"/>
          <p:nvPr/>
        </p:nvSpPr>
        <p:spPr>
          <a:xfrm>
            <a:off x="1573993" y="5663172"/>
            <a:ext cx="16235036" cy="1732239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tIns="0" bIns="72000" rtlCol="0" anchor="ctr" anchorCtr="1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Akceptacja i/lub odrzucanie gospodarstw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 obliczeniu klasyfikacji gospodarstw można wysłać je do akceptacji Koordynatora.</a:t>
            </a:r>
          </a:p>
        </p:txBody>
      </p:sp>
    </p:spTree>
    <p:extLst>
      <p:ext uri="{BB962C8B-B14F-4D97-AF65-F5344CB8AC3E}">
        <p14:creationId xmlns:p14="http://schemas.microsoft.com/office/powerpoint/2010/main" val="364587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, zrzut ekranu, oprogramowanie, System operacyjn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2B960D9-BE20-0507-5A22-7DAF1C0D54F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78450" cy="8763000"/>
          </a:xfr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2683306B-9511-EB67-CCA9-9B34C474CB12}"/>
              </a:ext>
            </a:extLst>
          </p:cNvPr>
          <p:cNvSpPr/>
          <p:nvPr/>
        </p:nvSpPr>
        <p:spPr>
          <a:xfrm>
            <a:off x="5983740" y="-91883"/>
            <a:ext cx="611097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Pracownika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A518693-0BF5-2F8F-BE81-78C0B03424DC}"/>
              </a:ext>
            </a:extLst>
          </p:cNvPr>
          <p:cNvSpPr txBox="1"/>
          <p:nvPr/>
        </p:nvSpPr>
        <p:spPr>
          <a:xfrm>
            <a:off x="1573993" y="5663172"/>
            <a:ext cx="16235036" cy="1732239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tIns="0" bIns="72000" rtlCol="0" anchor="ctr" anchorCtr="1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Akceptacja i/lub odrzucanie gospodarstw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 obliczeniu klasyfikacji gospodarstw można wysłać je do akceptacji Koordynatora.</a:t>
            </a:r>
          </a:p>
        </p:txBody>
      </p:sp>
    </p:spTree>
    <p:extLst>
      <p:ext uri="{BB962C8B-B14F-4D97-AF65-F5344CB8AC3E}">
        <p14:creationId xmlns:p14="http://schemas.microsoft.com/office/powerpoint/2010/main" val="201937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E6C064E-717B-2170-2746-F5D0E331A82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078450" cy="8763000"/>
          </a:xfr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82A48098-5ED6-1D23-CA85-CD5049364CF5}"/>
              </a:ext>
            </a:extLst>
          </p:cNvPr>
          <p:cNvSpPr/>
          <p:nvPr/>
        </p:nvSpPr>
        <p:spPr>
          <a:xfrm>
            <a:off x="5546123" y="-148154"/>
            <a:ext cx="698621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Koordynatora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BB24AB6-058E-5B9A-D216-14F3423A1752}"/>
              </a:ext>
            </a:extLst>
          </p:cNvPr>
          <p:cNvSpPr txBox="1"/>
          <p:nvPr/>
        </p:nvSpPr>
        <p:spPr>
          <a:xfrm>
            <a:off x="1573993" y="5497896"/>
            <a:ext cx="16235036" cy="2366088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tIns="0" bIns="72000" rtlCol="0" anchor="ctr" anchorCtr="1"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Akceptacja i/lub odrzucanie gospodarstw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Koordynator porównuje wyniki obliczeń z tabelarycznymi zestawieniami przesłanymi z Instytutu.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Następnie podejmowana jest decyzja o akceptacji bądź odrzuceniu gospodarstw. W przypadku akceptacji 	nadawany jest NIG.</a:t>
            </a:r>
          </a:p>
        </p:txBody>
      </p:sp>
    </p:spTree>
    <p:extLst>
      <p:ext uri="{BB962C8B-B14F-4D97-AF65-F5344CB8AC3E}">
        <p14:creationId xmlns:p14="http://schemas.microsoft.com/office/powerpoint/2010/main" val="125788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E9527ECB-2FFF-47BC-047D-6EC1420F2C0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078450" cy="8763000"/>
          </a:xfr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34AA128-328B-9070-CEBB-119A9FB0FAC7}"/>
              </a:ext>
            </a:extLst>
          </p:cNvPr>
          <p:cNvSpPr txBox="1"/>
          <p:nvPr/>
        </p:nvSpPr>
        <p:spPr>
          <a:xfrm>
            <a:off x="4065563" y="2273806"/>
            <a:ext cx="10846191" cy="461665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 anchor="ctr" anchorCtr="1">
            <a:spAutoFit/>
          </a:bodyPr>
          <a:lstStyle/>
          <a:p>
            <a:pPr lvl="0" defTabSz="914400"/>
            <a:r>
              <a:rPr lang="pl-PL" sz="24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Akceptacja wyników i przypisanie </a:t>
            </a:r>
            <a:r>
              <a:rPr lang="pl-PL" sz="2400" kern="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NIGów</a:t>
            </a:r>
            <a:r>
              <a:rPr lang="pl-PL" sz="24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dla zaznaczonych ankiet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1F4E9697-B33C-0B96-AFED-0C4D603487C5}"/>
              </a:ext>
            </a:extLst>
          </p:cNvPr>
          <p:cNvSpPr/>
          <p:nvPr/>
        </p:nvSpPr>
        <p:spPr>
          <a:xfrm>
            <a:off x="5546123" y="-148154"/>
            <a:ext cx="698621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Koordynatora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05280FC-7C31-0A45-D122-F220F0FB83C6}"/>
              </a:ext>
            </a:extLst>
          </p:cNvPr>
          <p:cNvSpPr txBox="1"/>
          <p:nvPr/>
        </p:nvSpPr>
        <p:spPr>
          <a:xfrm>
            <a:off x="1573993" y="5497896"/>
            <a:ext cx="16235036" cy="2366088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tIns="0" bIns="72000" rtlCol="0" anchor="ctr" anchorCtr="1"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Akceptacja i/lub odrzucanie gospodarstw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Koordynator porównuje wyniki obliczeń z tabelarycznymi zestawieniami przesłanymi z Instytutu.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Następnie podejmowana jest decyzja o akceptacji bądź odrzuceniu gospodarstw. W przypadku akceptacji 	nadawany jest NIG.</a:t>
            </a:r>
          </a:p>
        </p:txBody>
      </p:sp>
    </p:spTree>
    <p:extLst>
      <p:ext uri="{BB962C8B-B14F-4D97-AF65-F5344CB8AC3E}">
        <p14:creationId xmlns:p14="http://schemas.microsoft.com/office/powerpoint/2010/main" val="135258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61CA5C3-5874-3C07-7D2A-D416F11DF27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078450" cy="8763000"/>
          </a:xfr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A3424F74-C282-8388-2FD3-4541E24479F4}"/>
              </a:ext>
            </a:extLst>
          </p:cNvPr>
          <p:cNvSpPr/>
          <p:nvPr/>
        </p:nvSpPr>
        <p:spPr>
          <a:xfrm>
            <a:off x="5546123" y="-148154"/>
            <a:ext cx="698621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Koordynatora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CC10639-73E3-8709-2B0A-E9DD190E47AC}"/>
              </a:ext>
            </a:extLst>
          </p:cNvPr>
          <p:cNvSpPr txBox="1"/>
          <p:nvPr/>
        </p:nvSpPr>
        <p:spPr>
          <a:xfrm>
            <a:off x="1573993" y="5497896"/>
            <a:ext cx="16235036" cy="2366088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tIns="0" bIns="72000" rtlCol="0" anchor="ctr" anchorCtr="1"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Akceptacja i/lub odrzucanie gospodarstw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Koordynator porównuje wyniki obliczeń z tabelarycznymi zestawieniami przesłanymi z Instytutu.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Następnie podejmowana jest decyzja o akceptacji bądź odrzuceniu gospodarstw. W przypadku akceptacji 	nadawany jest NIG.</a:t>
            </a:r>
          </a:p>
        </p:txBody>
      </p:sp>
    </p:spTree>
    <p:extLst>
      <p:ext uri="{BB962C8B-B14F-4D97-AF65-F5344CB8AC3E}">
        <p14:creationId xmlns:p14="http://schemas.microsoft.com/office/powerpoint/2010/main" val="149150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, elektronika, zrzut ekranu, oprogramowanie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BAD6DDB-3BF0-9B04-2941-507DB80ECAA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78450" cy="8763000"/>
          </a:xfr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AECE339A-C5E5-DA27-1627-3A0475A8C547}"/>
              </a:ext>
            </a:extLst>
          </p:cNvPr>
          <p:cNvSpPr txBox="1"/>
          <p:nvPr/>
        </p:nvSpPr>
        <p:spPr>
          <a:xfrm>
            <a:off x="10213145" y="2245670"/>
            <a:ext cx="5303520" cy="461665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 anchor="ctr" anchorCtr="1">
            <a:spAutoFit/>
          </a:bodyPr>
          <a:lstStyle/>
          <a:p>
            <a:pPr lvl="0" defTabSz="914400"/>
            <a:r>
              <a:rPr lang="pl-PL" sz="24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Odrzucenie zaznaczonych ankiet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F82D0A78-96E1-31C3-4A5E-9FD9E90BD75D}"/>
              </a:ext>
            </a:extLst>
          </p:cNvPr>
          <p:cNvSpPr/>
          <p:nvPr/>
        </p:nvSpPr>
        <p:spPr>
          <a:xfrm>
            <a:off x="5546123" y="-148154"/>
            <a:ext cx="698621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Koordynatora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89DDDDB-0302-B6C9-E17F-6328AF932F91}"/>
              </a:ext>
            </a:extLst>
          </p:cNvPr>
          <p:cNvSpPr txBox="1"/>
          <p:nvPr/>
        </p:nvSpPr>
        <p:spPr>
          <a:xfrm>
            <a:off x="1573993" y="5497896"/>
            <a:ext cx="16235036" cy="2366088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tIns="0" bIns="72000" rtlCol="0" anchor="ctr" anchorCtr="1"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Akceptacja i/lub odrzucanie gospodarstw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Koordynator porównuje wyniki obliczeń z tabelarycznymi zestawieniami przesłanymi z Instytutu.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Następnie podejmowana jest decyzja o akceptacji bądź odrzuceniu gospodarstw. W przypadku akceptacji 	nadawany jest NIG.</a:t>
            </a:r>
          </a:p>
        </p:txBody>
      </p:sp>
    </p:spTree>
    <p:extLst>
      <p:ext uri="{BB962C8B-B14F-4D97-AF65-F5344CB8AC3E}">
        <p14:creationId xmlns:p14="http://schemas.microsoft.com/office/powerpoint/2010/main" val="404926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21DD889-43F9-5341-80D1-DB3CAE90E70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078450" cy="8763000"/>
          </a:xfr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0F098534-C2C8-9D9D-188D-44D662562119}"/>
              </a:ext>
            </a:extLst>
          </p:cNvPr>
          <p:cNvSpPr txBox="1"/>
          <p:nvPr/>
        </p:nvSpPr>
        <p:spPr>
          <a:xfrm>
            <a:off x="11282289" y="2273806"/>
            <a:ext cx="5303520" cy="461665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 anchor="ctr" anchorCtr="1">
            <a:spAutoFit/>
          </a:bodyPr>
          <a:lstStyle/>
          <a:p>
            <a:pPr lvl="0" defTabSz="914400"/>
            <a:r>
              <a:rPr lang="pl-PL" sz="24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Odrzucenie zaznaczonych ankiet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7C89ED9-F222-DF93-3B79-AE7074F9C63B}"/>
              </a:ext>
            </a:extLst>
          </p:cNvPr>
          <p:cNvSpPr/>
          <p:nvPr/>
        </p:nvSpPr>
        <p:spPr>
          <a:xfrm>
            <a:off x="5546123" y="-148154"/>
            <a:ext cx="6986210" cy="1015663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 Koordynatora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56BD381-7ABE-876E-7586-050F2098166B}"/>
              </a:ext>
            </a:extLst>
          </p:cNvPr>
          <p:cNvSpPr txBox="1"/>
          <p:nvPr/>
        </p:nvSpPr>
        <p:spPr>
          <a:xfrm>
            <a:off x="1573993" y="5497896"/>
            <a:ext cx="16235036" cy="2366088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tIns="0" bIns="72000" rtlCol="0" anchor="ctr" anchorCtr="1"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562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Akceptacja i/lub odrzucanie gospodarstw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Koordynator porównuje wyniki obliczeń z tabelarycznymi zestawieniami przesłanymi z Instytutu.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3578" baseline="-25000" dirty="0">
                <a:solidFill>
                  <a:srgbClr val="144975"/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● 	</a:t>
            </a:r>
            <a:r>
              <a:rPr lang="pl-PL" sz="3578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Następnie podejmowana jest decyzja o akceptacji bądź odrzuceniu gospodarstw. W przypadku akceptacji 	nadawany jest NIG.</a:t>
            </a:r>
          </a:p>
        </p:txBody>
      </p:sp>
    </p:spTree>
    <p:extLst>
      <p:ext uri="{BB962C8B-B14F-4D97-AF65-F5344CB8AC3E}">
        <p14:creationId xmlns:p14="http://schemas.microsoft.com/office/powerpoint/2010/main" val="304986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0DBB6-84BD-C731-6E47-582ADBE59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załka: zakrzywiona w górę 8">
            <a:extLst>
              <a:ext uri="{FF2B5EF4-FFF2-40B4-BE49-F238E27FC236}">
                <a16:creationId xmlns:a16="http://schemas.microsoft.com/office/drawing/2014/main" id="{D80196FD-DD63-A2F6-25FC-2895A5848E05}"/>
              </a:ext>
            </a:extLst>
          </p:cNvPr>
          <p:cNvSpPr/>
          <p:nvPr/>
        </p:nvSpPr>
        <p:spPr>
          <a:xfrm rot="8918318">
            <a:off x="4963672" y="2677317"/>
            <a:ext cx="5677347" cy="3803759"/>
          </a:xfrm>
          <a:prstGeom prst="curvedUpArrow">
            <a:avLst>
              <a:gd name="adj1" fmla="val 19389"/>
              <a:gd name="adj2" fmla="val 31634"/>
              <a:gd name="adj3" fmla="val 25000"/>
            </a:avLst>
          </a:prstGeom>
          <a:solidFill>
            <a:srgbClr val="62B55F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isometricTopUp">
              <a:rot lat="20123213" lon="18858718" rev="3350644"/>
            </a:camera>
            <a:lightRig rig="threePt" dir="t"/>
          </a:scene3d>
          <a:sp3d prstMaterial="matte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300" dirty="0">
              <a:solidFill>
                <a:schemeClr val="tx1"/>
              </a:solidFill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D90B49A3-C97E-46D4-B191-466BC36A2F8C}"/>
              </a:ext>
            </a:extLst>
          </p:cNvPr>
          <p:cNvGrpSpPr/>
          <p:nvPr/>
        </p:nvGrpSpPr>
        <p:grpSpPr>
          <a:xfrm>
            <a:off x="6605062" y="858013"/>
            <a:ext cx="4868332" cy="4868332"/>
            <a:chOff x="4191000" y="671486"/>
            <a:chExt cx="3810000" cy="3810000"/>
          </a:xfrm>
        </p:grpSpPr>
        <p:sp>
          <p:nvSpPr>
            <p:cNvPr id="2" name="Dowolny kształt: kształt 1">
              <a:extLst>
                <a:ext uri="{FF2B5EF4-FFF2-40B4-BE49-F238E27FC236}">
                  <a16:creationId xmlns:a16="http://schemas.microsoft.com/office/drawing/2014/main" id="{843F267A-C9E1-6C1F-2BFC-550D44F2AD08}"/>
                </a:ext>
              </a:extLst>
            </p:cNvPr>
            <p:cNvSpPr/>
            <p:nvPr/>
          </p:nvSpPr>
          <p:spPr>
            <a:xfrm>
              <a:off x="4786184" y="2479589"/>
              <a:ext cx="745524" cy="1486930"/>
            </a:xfrm>
            <a:custGeom>
              <a:avLst/>
              <a:gdLst>
                <a:gd name="connsiteX0" fmla="*/ 0 w 782594"/>
                <a:gd name="connsiteY0" fmla="*/ 0 h 1486930"/>
                <a:gd name="connsiteX1" fmla="*/ 782594 w 782594"/>
                <a:gd name="connsiteY1" fmla="*/ 724930 h 1486930"/>
                <a:gd name="connsiteX2" fmla="*/ 8238 w 782594"/>
                <a:gd name="connsiteY2" fmla="*/ 1486930 h 1486930"/>
                <a:gd name="connsiteX3" fmla="*/ 0 w 782594"/>
                <a:gd name="connsiteY3" fmla="*/ 0 h 1486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94" h="1486930">
                  <a:moveTo>
                    <a:pt x="0" y="0"/>
                  </a:moveTo>
                  <a:lnTo>
                    <a:pt x="782594" y="724930"/>
                  </a:lnTo>
                  <a:lnTo>
                    <a:pt x="8238" y="14869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300"/>
            </a:p>
          </p:txBody>
        </p:sp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EA820F93-E93F-1535-0131-0EA35F9247CB}"/>
                </a:ext>
              </a:extLst>
            </p:cNvPr>
            <p:cNvGrpSpPr/>
            <p:nvPr/>
          </p:nvGrpSpPr>
          <p:grpSpPr>
            <a:xfrm>
              <a:off x="4191000" y="671486"/>
              <a:ext cx="3810000" cy="3810000"/>
              <a:chOff x="7229475" y="1524000"/>
              <a:chExt cx="3810000" cy="3810000"/>
            </a:xfrm>
          </p:grpSpPr>
          <p:pic>
            <p:nvPicPr>
              <p:cNvPr id="8" name="ikona koperty" descr="Otwarta koperta z wypełnieniem pełnym">
                <a:extLst>
                  <a:ext uri="{FF2B5EF4-FFF2-40B4-BE49-F238E27FC236}">
                    <a16:creationId xmlns:a16="http://schemas.microsoft.com/office/drawing/2014/main" id="{CD7854CF-86EC-E93E-35D1-78ECEF72AB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lum bright="-40000" contrast="-40000"/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229475" y="1524000"/>
                <a:ext cx="3810000" cy="381000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 prstMaterial="matte"/>
            </p:spPr>
          </p:pic>
          <p:sp>
            <p:nvSpPr>
              <p:cNvPr id="11" name="wypelnienie listu">
                <a:extLst>
                  <a:ext uri="{FF2B5EF4-FFF2-40B4-BE49-F238E27FC236}">
                    <a16:creationId xmlns:a16="http://schemas.microsoft.com/office/drawing/2014/main" id="{F92F13EB-C0C7-EB59-7E2A-EFF27D8AD8FA}"/>
                  </a:ext>
                </a:extLst>
              </p:cNvPr>
              <p:cNvSpPr/>
              <p:nvPr/>
            </p:nvSpPr>
            <p:spPr>
              <a:xfrm>
                <a:off x="8376594" y="2305049"/>
                <a:ext cx="1588448" cy="13144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300"/>
              </a:p>
            </p:txBody>
          </p:sp>
          <p:pic>
            <p:nvPicPr>
              <p:cNvPr id="6" name="malpa" descr="@ z wypełnieniem pełnym">
                <a:extLst>
                  <a:ext uri="{FF2B5EF4-FFF2-40B4-BE49-F238E27FC236}">
                    <a16:creationId xmlns:a16="http://schemas.microsoft.com/office/drawing/2014/main" id="{60CC0C93-9DDA-30F7-C871-BFABCEE0EE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296274" y="2172063"/>
                <a:ext cx="1752600" cy="1752600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</p:pic>
        </p:grpSp>
      </p:grpSp>
      <p:sp>
        <p:nvSpPr>
          <p:cNvPr id="18" name="pole tekstowe 17" hidden="1">
            <a:extLst>
              <a:ext uri="{FF2B5EF4-FFF2-40B4-BE49-F238E27FC236}">
                <a16:creationId xmlns:a16="http://schemas.microsoft.com/office/drawing/2014/main" id="{501C46F2-D015-0930-8D33-866DC18FA2E4}"/>
              </a:ext>
            </a:extLst>
          </p:cNvPr>
          <p:cNvSpPr txBox="1"/>
          <p:nvPr/>
        </p:nvSpPr>
        <p:spPr>
          <a:xfrm>
            <a:off x="1242393" y="6948867"/>
            <a:ext cx="15882423" cy="1476883"/>
          </a:xfrm>
          <a:prstGeom prst="rect">
            <a:avLst/>
          </a:prstGeom>
          <a:solidFill>
            <a:srgbClr val="00924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tIns="115000" bIns="230000" rtlCol="0" anchor="ctr">
            <a:spAutoFit/>
          </a:bodyPr>
          <a:lstStyle/>
          <a:p>
            <a:pPr algn="ctr"/>
            <a:r>
              <a:rPr lang="pl-PL" sz="4400" baseline="-250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Dodatkowo koordynator i pracownik informowani są automatycznie przez System RDR </a:t>
            </a:r>
            <a:br>
              <a:rPr lang="pl-PL" sz="4400" baseline="-250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pl-PL" sz="4400" baseline="-250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 wysłaniu zgłoszenia, akceptacji bądź odrzuceniu, za pomocą wiadomości e-mail.</a:t>
            </a:r>
            <a:endParaRPr lang="pl-PL" sz="36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B7C0DB7-E857-5E4C-EDDC-E328E640F98A}"/>
              </a:ext>
            </a:extLst>
          </p:cNvPr>
          <p:cNvSpPr txBox="1"/>
          <p:nvPr/>
        </p:nvSpPr>
        <p:spPr>
          <a:xfrm>
            <a:off x="282632" y="6758863"/>
            <a:ext cx="17795817" cy="1746458"/>
          </a:xfrm>
          <a:prstGeom prst="rect">
            <a:avLst/>
          </a:prstGeom>
          <a:solidFill>
            <a:srgbClr val="F2F2F2">
              <a:alpha val="80000"/>
            </a:srgbClr>
          </a:solidFill>
        </p:spPr>
        <p:txBody>
          <a:bodyPr wrap="square" tIns="0" bIns="360000" rtlCol="0" anchor="ctr" anchorCtr="1">
            <a:spAutoFit/>
          </a:bodyPr>
          <a:lstStyle/>
          <a:p>
            <a:pPr algn="ctr">
              <a:lnSpc>
                <a:spcPts val="5700"/>
              </a:lnSpc>
            </a:pPr>
            <a:r>
              <a:rPr lang="pl-PL" sz="470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Dodatkowo koordynator i pracownik informowani są automatycznie przez System RDR </a:t>
            </a:r>
            <a:br>
              <a:rPr lang="pl-PL" sz="470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4700" b="1" baseline="-25000" dirty="0">
                <a:solidFill>
                  <a:srgbClr val="1449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wysłaniu zgłoszenia, akceptacji bądź odrzuceniu, za pomocą wiadomości e-mail.</a:t>
            </a:r>
          </a:p>
        </p:txBody>
      </p:sp>
    </p:spTree>
    <p:extLst>
      <p:ext uri="{BB962C8B-B14F-4D97-AF65-F5344CB8AC3E}">
        <p14:creationId xmlns:p14="http://schemas.microsoft.com/office/powerpoint/2010/main" val="179651276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PolskiegoFSDN">
  <a:themeElements>
    <a:clrScheme name="Niestandardowy 2">
      <a:dk1>
        <a:srgbClr val="202020"/>
      </a:dk1>
      <a:lt1>
        <a:srgbClr val="FFFFFF"/>
      </a:lt1>
      <a:dk2>
        <a:srgbClr val="134975"/>
      </a:dk2>
      <a:lt2>
        <a:srgbClr val="EFB848"/>
      </a:lt2>
      <a:accent1>
        <a:srgbClr val="5CBC5E"/>
      </a:accent1>
      <a:accent2>
        <a:srgbClr val="CBE3C2"/>
      </a:accent2>
      <a:accent3>
        <a:srgbClr val="929292"/>
      </a:accent3>
      <a:accent4>
        <a:srgbClr val="F4DEA7"/>
      </a:accent4>
      <a:accent5>
        <a:srgbClr val="5B9BD5"/>
      </a:accent5>
      <a:accent6>
        <a:srgbClr val="009240"/>
      </a:accent6>
      <a:hlink>
        <a:srgbClr val="62B55F"/>
      </a:hlink>
      <a:folHlink>
        <a:srgbClr val="92929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ywPolskiegoFSDN" id="{92005B56-87C7-417B-8F7D-F55445080B23}" vid="{DFE9451F-8F57-40D9-822D-D21151D6A53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MotywPolskiegoFSDN</Template>
  <TotalTime>231</TotalTime>
  <Words>774</Words>
  <Application>Microsoft Office PowerPoint</Application>
  <PresentationFormat>Niestandardowy</PresentationFormat>
  <Paragraphs>75</Paragraphs>
  <Slides>19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7" baseType="lpstr">
      <vt:lpstr>Aptos</vt:lpstr>
      <vt:lpstr>Aptos Narrow</vt:lpstr>
      <vt:lpstr>Arial</vt:lpstr>
      <vt:lpstr>Calibri</vt:lpstr>
      <vt:lpstr>Open Sans</vt:lpstr>
      <vt:lpstr>Tahoma</vt:lpstr>
      <vt:lpstr>Verdana</vt:lpstr>
      <vt:lpstr>MotywPolskiegoFSDN</vt:lpstr>
      <vt:lpstr>System RDR Moduł ARozPro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Furmaniak Monika</dc:creator>
  <cp:lastModifiedBy>Furmaniak Monika</cp:lastModifiedBy>
  <cp:revision>34</cp:revision>
  <dcterms:created xsi:type="dcterms:W3CDTF">2025-03-12T13:00:59Z</dcterms:created>
  <dcterms:modified xsi:type="dcterms:W3CDTF">2026-02-11T11:43:47Z</dcterms:modified>
</cp:coreProperties>
</file>